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257" r:id="rId5"/>
    <p:sldId id="288" r:id="rId6"/>
    <p:sldId id="266" r:id="rId7"/>
    <p:sldId id="265" r:id="rId8"/>
    <p:sldId id="279" r:id="rId9"/>
    <p:sldId id="278" r:id="rId10"/>
    <p:sldId id="258" r:id="rId11"/>
    <p:sldId id="269" r:id="rId12"/>
    <p:sldId id="270" r:id="rId13"/>
    <p:sldId id="271" r:id="rId14"/>
    <p:sldId id="272" r:id="rId15"/>
    <p:sldId id="280" r:id="rId16"/>
    <p:sldId id="281" r:id="rId17"/>
    <p:sldId id="284" r:id="rId18"/>
    <p:sldId id="285" r:id="rId19"/>
    <p:sldId id="282" r:id="rId20"/>
    <p:sldId id="283" r:id="rId21"/>
    <p:sldId id="286" r:id="rId22"/>
    <p:sldId id="289" r:id="rId23"/>
    <p:sldId id="287" r:id="rId24"/>
    <p:sldId id="267" r:id="rId25"/>
    <p:sldId id="268" r:id="rId2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4660"/>
  </p:normalViewPr>
  <p:slideViewPr>
    <p:cSldViewPr>
      <p:cViewPr>
        <p:scale>
          <a:sx n="100" d="100"/>
          <a:sy n="100" d="100"/>
        </p:scale>
        <p:origin x="58" y="-53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17/06/2024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17/06/2024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a:t>
            </a:fld>
            <a:endParaRPr lang="en-GB" dirty="0"/>
          </a:p>
        </p:txBody>
      </p:sp>
    </p:spTree>
    <p:extLst>
      <p:ext uri="{BB962C8B-B14F-4D97-AF65-F5344CB8AC3E}">
        <p14:creationId xmlns:p14="http://schemas.microsoft.com/office/powerpoint/2010/main" val="3969809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12</a:t>
            </a:fld>
            <a:endParaRPr lang="en-GB" dirty="0"/>
          </a:p>
        </p:txBody>
      </p:sp>
    </p:spTree>
    <p:extLst>
      <p:ext uri="{BB962C8B-B14F-4D97-AF65-F5344CB8AC3E}">
        <p14:creationId xmlns:p14="http://schemas.microsoft.com/office/powerpoint/2010/main" val="1267906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13</a:t>
            </a:fld>
            <a:endParaRPr lang="en-GB" dirty="0"/>
          </a:p>
        </p:txBody>
      </p:sp>
    </p:spTree>
    <p:extLst>
      <p:ext uri="{BB962C8B-B14F-4D97-AF65-F5344CB8AC3E}">
        <p14:creationId xmlns:p14="http://schemas.microsoft.com/office/powerpoint/2010/main" val="32811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14</a:t>
            </a:fld>
            <a:endParaRPr lang="en-GB" dirty="0"/>
          </a:p>
        </p:txBody>
      </p:sp>
    </p:spTree>
    <p:extLst>
      <p:ext uri="{BB962C8B-B14F-4D97-AF65-F5344CB8AC3E}">
        <p14:creationId xmlns:p14="http://schemas.microsoft.com/office/powerpoint/2010/main" val="4058597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15</a:t>
            </a:fld>
            <a:endParaRPr lang="en-GB" dirty="0"/>
          </a:p>
        </p:txBody>
      </p:sp>
    </p:spTree>
    <p:extLst>
      <p:ext uri="{BB962C8B-B14F-4D97-AF65-F5344CB8AC3E}">
        <p14:creationId xmlns:p14="http://schemas.microsoft.com/office/powerpoint/2010/main" val="3691549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16</a:t>
            </a:fld>
            <a:endParaRPr lang="en-GB" dirty="0"/>
          </a:p>
        </p:txBody>
      </p:sp>
    </p:spTree>
    <p:extLst>
      <p:ext uri="{BB962C8B-B14F-4D97-AF65-F5344CB8AC3E}">
        <p14:creationId xmlns:p14="http://schemas.microsoft.com/office/powerpoint/2010/main" val="443287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17</a:t>
            </a:fld>
            <a:endParaRPr lang="en-GB" dirty="0"/>
          </a:p>
        </p:txBody>
      </p:sp>
    </p:spTree>
    <p:extLst>
      <p:ext uri="{BB962C8B-B14F-4D97-AF65-F5344CB8AC3E}">
        <p14:creationId xmlns:p14="http://schemas.microsoft.com/office/powerpoint/2010/main" val="1534207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18</a:t>
            </a:fld>
            <a:endParaRPr lang="en-GB" dirty="0"/>
          </a:p>
        </p:txBody>
      </p:sp>
    </p:spTree>
    <p:extLst>
      <p:ext uri="{BB962C8B-B14F-4D97-AF65-F5344CB8AC3E}">
        <p14:creationId xmlns:p14="http://schemas.microsoft.com/office/powerpoint/2010/main" val="3907505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20</a:t>
            </a:fld>
            <a:endParaRPr lang="en-GB" dirty="0"/>
          </a:p>
        </p:txBody>
      </p:sp>
    </p:spTree>
    <p:extLst>
      <p:ext uri="{BB962C8B-B14F-4D97-AF65-F5344CB8AC3E}">
        <p14:creationId xmlns:p14="http://schemas.microsoft.com/office/powerpoint/2010/main" val="45504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21</a:t>
            </a:fld>
            <a:endParaRPr lang="en-GB" dirty="0"/>
          </a:p>
        </p:txBody>
      </p:sp>
    </p:spTree>
    <p:extLst>
      <p:ext uri="{BB962C8B-B14F-4D97-AF65-F5344CB8AC3E}">
        <p14:creationId xmlns:p14="http://schemas.microsoft.com/office/powerpoint/2010/main" val="2235521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22</a:t>
            </a:fld>
            <a:endParaRPr lang="en-GB" dirty="0"/>
          </a:p>
        </p:txBody>
      </p:sp>
    </p:spTree>
    <p:extLst>
      <p:ext uri="{BB962C8B-B14F-4D97-AF65-F5344CB8AC3E}">
        <p14:creationId xmlns:p14="http://schemas.microsoft.com/office/powerpoint/2010/main" val="553265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3</a:t>
            </a:fld>
            <a:endParaRPr lang="en-GB" dirty="0"/>
          </a:p>
        </p:txBody>
      </p:sp>
    </p:spTree>
    <p:extLst>
      <p:ext uri="{BB962C8B-B14F-4D97-AF65-F5344CB8AC3E}">
        <p14:creationId xmlns:p14="http://schemas.microsoft.com/office/powerpoint/2010/main" val="3727004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4</a:t>
            </a:fld>
            <a:endParaRPr lang="en-GB" dirty="0"/>
          </a:p>
        </p:txBody>
      </p:sp>
    </p:spTree>
    <p:extLst>
      <p:ext uri="{BB962C8B-B14F-4D97-AF65-F5344CB8AC3E}">
        <p14:creationId xmlns:p14="http://schemas.microsoft.com/office/powerpoint/2010/main" val="388601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6</a:t>
            </a:fld>
            <a:endParaRPr lang="en-GB" dirty="0"/>
          </a:p>
        </p:txBody>
      </p:sp>
    </p:spTree>
    <p:extLst>
      <p:ext uri="{BB962C8B-B14F-4D97-AF65-F5344CB8AC3E}">
        <p14:creationId xmlns:p14="http://schemas.microsoft.com/office/powerpoint/2010/main" val="351741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7</a:t>
            </a:fld>
            <a:endParaRPr lang="en-GB" dirty="0"/>
          </a:p>
        </p:txBody>
      </p:sp>
    </p:spTree>
    <p:extLst>
      <p:ext uri="{BB962C8B-B14F-4D97-AF65-F5344CB8AC3E}">
        <p14:creationId xmlns:p14="http://schemas.microsoft.com/office/powerpoint/2010/main" val="143681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8</a:t>
            </a:fld>
            <a:endParaRPr lang="en-GB" dirty="0"/>
          </a:p>
        </p:txBody>
      </p:sp>
    </p:spTree>
    <p:extLst>
      <p:ext uri="{BB962C8B-B14F-4D97-AF65-F5344CB8AC3E}">
        <p14:creationId xmlns:p14="http://schemas.microsoft.com/office/powerpoint/2010/main" val="3240036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9</a:t>
            </a:fld>
            <a:endParaRPr lang="en-GB" dirty="0"/>
          </a:p>
        </p:txBody>
      </p:sp>
    </p:spTree>
    <p:extLst>
      <p:ext uri="{BB962C8B-B14F-4D97-AF65-F5344CB8AC3E}">
        <p14:creationId xmlns:p14="http://schemas.microsoft.com/office/powerpoint/2010/main" val="28812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10</a:t>
            </a:fld>
            <a:endParaRPr lang="en-GB" dirty="0"/>
          </a:p>
        </p:txBody>
      </p:sp>
    </p:spTree>
    <p:extLst>
      <p:ext uri="{BB962C8B-B14F-4D97-AF65-F5344CB8AC3E}">
        <p14:creationId xmlns:p14="http://schemas.microsoft.com/office/powerpoint/2010/main" val="216224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11</a:t>
            </a:fld>
            <a:endParaRPr lang="en-GB" dirty="0"/>
          </a:p>
        </p:txBody>
      </p:sp>
    </p:spTree>
    <p:extLst>
      <p:ext uri="{BB962C8B-B14F-4D97-AF65-F5344CB8AC3E}">
        <p14:creationId xmlns:p14="http://schemas.microsoft.com/office/powerpoint/2010/main" val="379199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791200"/>
            <a:ext cx="8115419" cy="701674"/>
          </a:xfrm>
        </p:spPr>
        <p:txBody>
          <a:bodyPr vert="horz" lIns="91440" tIns="45720" rIns="91440" bIns="45720" rtlCol="0" anchor="b">
            <a:normAutofit/>
          </a:bodyPr>
          <a:lstStyle>
            <a:lvl1pPr>
              <a:defRPr lang="en-US" sz="2400">
                <a:solidFill>
                  <a:schemeClr val="accent1"/>
                </a:solidFill>
              </a:defRPr>
            </a:lvl1pPr>
          </a:lstStyle>
          <a:p>
            <a:pPr lvl="0" rtl="0"/>
            <a:r>
              <a:rPr lang="en-US" noProof="0"/>
              <a:t>Click to edit Master title style</a:t>
            </a:r>
            <a:endParaRPr lang="en-GB" noProof="0" dirty="0"/>
          </a:p>
        </p:txBody>
      </p:sp>
      <p:sp>
        <p:nvSpPr>
          <p:cNvPr id="7" name="Freeform 5"/>
          <p:cNvSpPr>
            <a:spLocks/>
          </p:cNvSpPr>
          <p:nvPr/>
        </p:nvSpPr>
        <p:spPr bwMode="gray">
          <a:xfrm>
            <a:off x="7620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24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
        <p:nvSpPr>
          <p:cNvPr id="18" name="Freeform 5"/>
          <p:cNvSpPr>
            <a:spLocks/>
          </p:cNvSpPr>
          <p:nvPr/>
        </p:nvSpPr>
        <p:spPr bwMode="gray">
          <a:xfrm>
            <a:off x="53001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55305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20" name="Text Placeholder 16"/>
          <p:cNvSpPr>
            <a:spLocks noGrp="1"/>
          </p:cNvSpPr>
          <p:nvPr>
            <p:ph type="body" sz="quarter" idx="16"/>
          </p:nvPr>
        </p:nvSpPr>
        <p:spPr>
          <a:xfrm>
            <a:off x="5566714"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2" name="Title 1"/>
          <p:cNvSpPr>
            <a:spLocks noGrp="1"/>
          </p:cNvSpPr>
          <p:nvPr>
            <p:ph type="title"/>
          </p:nvPr>
        </p:nvSpPr>
        <p:spPr>
          <a:xfrm>
            <a:off x="9677400" y="365126"/>
            <a:ext cx="2133600" cy="1539874"/>
          </a:xfrm>
        </p:spPr>
        <p:txBody>
          <a:bodyPr vert="horz" lIns="91440" tIns="45720" rIns="91440" bIns="45720" rtlCol="0" anchor="b">
            <a:normAutofit/>
          </a:bodyPr>
          <a:lstStyle>
            <a:lvl1pPr>
              <a:defRPr lang="en-US" sz="2400">
                <a:solidFill>
                  <a:schemeClr val="accent1"/>
                </a:solidFill>
              </a:defRPr>
            </a:lvl1pPr>
          </a:lstStyle>
          <a:p>
            <a:pPr lvl="0" rtl="0"/>
            <a:r>
              <a:rPr lang="en-US" noProof="0"/>
              <a:t>Click to edit Master title style</a:t>
            </a:r>
            <a:endParaRPr lang="en-GB" noProof="0" dirty="0"/>
          </a:p>
        </p:txBody>
      </p:sp>
      <p:sp>
        <p:nvSpPr>
          <p:cNvPr id="8" name="Freeform 5"/>
          <p:cNvSpPr>
            <a:spLocks/>
          </p:cNvSpPr>
          <p:nvPr/>
        </p:nvSpPr>
        <p:spPr bwMode="gray">
          <a:xfrm>
            <a:off x="4182533"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9" name="Picture Placeholder 8" descr="An empty placeholder to add an image. Click on the placeholder and select the image that you wish to add"/>
          <p:cNvSpPr>
            <a:spLocks noGrp="1"/>
          </p:cNvSpPr>
          <p:nvPr>
            <p:ph type="pic" sz="quarter" idx="13"/>
          </p:nvPr>
        </p:nvSpPr>
        <p:spPr>
          <a:xfrm>
            <a:off x="4424435"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0" name="Freeform 5"/>
          <p:cNvSpPr>
            <a:spLocks/>
          </p:cNvSpPr>
          <p:nvPr/>
        </p:nvSpPr>
        <p:spPr bwMode="gray">
          <a:xfrm>
            <a:off x="816188"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1" name="Picture Placeholder 10" descr="An empty placeholder to add an image. Click on the placeholder and select the image that you wish to add"/>
          <p:cNvSpPr>
            <a:spLocks noGrp="1"/>
          </p:cNvSpPr>
          <p:nvPr>
            <p:ph type="pic" sz="quarter" idx="15"/>
          </p:nvPr>
        </p:nvSpPr>
        <p:spPr>
          <a:xfrm>
            <a:off x="1013022"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816188"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1013022"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4" name="Freeform 5"/>
          <p:cNvSpPr>
            <a:spLocks/>
          </p:cNvSpPr>
          <p:nvPr/>
        </p:nvSpPr>
        <p:spPr bwMode="gray">
          <a:xfrm>
            <a:off x="816188"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7"/>
          </p:nvPr>
        </p:nvSpPr>
        <p:spPr>
          <a:xfrm>
            <a:off x="1013022"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20" name="Freeform 5"/>
          <p:cNvSpPr>
            <a:spLocks/>
          </p:cNvSpPr>
          <p:nvPr/>
        </p:nvSpPr>
        <p:spPr bwMode="gray">
          <a:xfrm>
            <a:off x="4182533"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1" name="Picture Placeholder 20" descr="An empty placeholder to add an image. Click on the placeholder and select the image that you wish to add"/>
          <p:cNvSpPr>
            <a:spLocks noGrp="1"/>
          </p:cNvSpPr>
          <p:nvPr>
            <p:ph type="pic" sz="quarter" idx="18"/>
          </p:nvPr>
        </p:nvSpPr>
        <p:spPr>
          <a:xfrm>
            <a:off x="4424435"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17/06/2024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17/06/2024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17/06/2024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2" name="Title 1"/>
          <p:cNvSpPr>
            <a:spLocks noGrp="1"/>
          </p:cNvSpPr>
          <p:nvPr>
            <p:ph type="title"/>
          </p:nvPr>
        </p:nvSpPr>
        <p:spPr>
          <a:xfrm>
            <a:off x="3352800" y="533400"/>
            <a:ext cx="7315200" cy="1828800"/>
          </a:xfrm>
        </p:spPr>
        <p:txBody>
          <a:bodyPr rtlCol="0" anchor="b">
            <a:normAutofit/>
          </a:bodyPr>
          <a:lstStyle>
            <a:lvl1pPr>
              <a:defRPr sz="4400"/>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3352800" y="2438400"/>
            <a:ext cx="5486400" cy="914400"/>
          </a:xfrm>
        </p:spPr>
        <p:txBody>
          <a:bodyPr rtlCol="0">
            <a:normAutofit/>
          </a:bodyPr>
          <a:lstStyle>
            <a:lvl1pPr marL="0" indent="0">
              <a:spcBef>
                <a:spcPts val="1200"/>
              </a:spcBef>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524000" y="1825625"/>
            <a:ext cx="438912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278880" y="1825625"/>
            <a:ext cx="438912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17/06/2024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17/06/2024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17/06/2024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17/06/2024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17/06/2024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17/06/2024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17/06/2024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2"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s://www.weforum.org/agenda/2022/01/artificial-intelligence-children-technolog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t>AI for Kids</a:t>
            </a:r>
          </a:p>
        </p:txBody>
      </p:sp>
      <p:sp>
        <p:nvSpPr>
          <p:cNvPr id="3" name="Subtitle 2"/>
          <p:cNvSpPr>
            <a:spLocks noGrp="1"/>
          </p:cNvSpPr>
          <p:nvPr>
            <p:ph type="subTitle" idx="1"/>
          </p:nvPr>
        </p:nvSpPr>
        <p:spPr/>
        <p:txBody>
          <a:bodyPr rtlCol="0"/>
          <a:lstStyle/>
          <a:p>
            <a:pPr rtl="0"/>
            <a:r>
              <a:rPr lang="en-GB" dirty="0"/>
              <a:t>Manal Helal and Luke Wook</a:t>
            </a:r>
          </a:p>
          <a:p>
            <a:pPr rtl="0"/>
            <a:r>
              <a:rPr lang="en-GB" dirty="0"/>
              <a:t>June 2024</a:t>
            </a: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F42D76-CD97-E8B1-251B-E218DC378876}"/>
              </a:ext>
            </a:extLst>
          </p:cNvPr>
          <p:cNvPicPr>
            <a:picLocks/>
          </p:cNvPicPr>
          <p:nvPr/>
        </p:nvPicPr>
        <p:blipFill>
          <a:blip r:embed="rId3"/>
          <a:stretch>
            <a:fillRect/>
          </a:stretch>
        </p:blipFill>
        <p:spPr>
          <a:xfrm>
            <a:off x="1440000" y="1440000"/>
            <a:ext cx="8640000" cy="3600000"/>
          </a:xfrm>
          <a:prstGeom prst="rect">
            <a:avLst/>
          </a:prstGeom>
        </p:spPr>
      </p:pic>
      <p:sp>
        <p:nvSpPr>
          <p:cNvPr id="12" name="Title 1">
            <a:extLst>
              <a:ext uri="{FF2B5EF4-FFF2-40B4-BE49-F238E27FC236}">
                <a16:creationId xmlns:a16="http://schemas.microsoft.com/office/drawing/2014/main" id="{A4195BE6-A735-FB73-C548-BDF463DDB0F7}"/>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The answer from one neuron is sent to another neuron or more</a:t>
            </a:r>
          </a:p>
        </p:txBody>
      </p:sp>
    </p:spTree>
    <p:extLst>
      <p:ext uri="{BB962C8B-B14F-4D97-AF65-F5344CB8AC3E}">
        <p14:creationId xmlns:p14="http://schemas.microsoft.com/office/powerpoint/2010/main" val="145773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8511F-A234-02C2-7B99-029FF8110017}"/>
              </a:ext>
            </a:extLst>
          </p:cNvPr>
          <p:cNvPicPr>
            <a:picLocks/>
          </p:cNvPicPr>
          <p:nvPr/>
        </p:nvPicPr>
        <p:blipFill>
          <a:blip r:embed="rId3"/>
          <a:stretch>
            <a:fillRect/>
          </a:stretch>
        </p:blipFill>
        <p:spPr>
          <a:xfrm>
            <a:off x="1440000" y="1440000"/>
            <a:ext cx="8640000" cy="3600000"/>
          </a:xfrm>
          <a:prstGeom prst="rect">
            <a:avLst/>
          </a:prstGeom>
        </p:spPr>
      </p:pic>
      <p:sp>
        <p:nvSpPr>
          <p:cNvPr id="9" name="Title 1">
            <a:extLst>
              <a:ext uri="{FF2B5EF4-FFF2-40B4-BE49-F238E27FC236}">
                <a16:creationId xmlns:a16="http://schemas.microsoft.com/office/drawing/2014/main" id="{A85075D5-2C42-B33F-5663-8F6483C7DE2C}"/>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Many neurons talk to many neurons in your body to see, move, talk, learn and everything </a:t>
            </a:r>
          </a:p>
        </p:txBody>
      </p:sp>
    </p:spTree>
    <p:extLst>
      <p:ext uri="{BB962C8B-B14F-4D97-AF65-F5344CB8AC3E}">
        <p14:creationId xmlns:p14="http://schemas.microsoft.com/office/powerpoint/2010/main" val="309357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60A4B10-F016-5DA0-AD4D-3EA89E318691}"/>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From 2013: Artificial Neural Networks (ANN) now remember people's faces and label them with their names, and many animals and objects around us.</a:t>
            </a:r>
          </a:p>
        </p:txBody>
      </p:sp>
      <p:pic>
        <p:nvPicPr>
          <p:cNvPr id="2" name="Google Shape;97;p19">
            <a:extLst>
              <a:ext uri="{FF2B5EF4-FFF2-40B4-BE49-F238E27FC236}">
                <a16:creationId xmlns:a16="http://schemas.microsoft.com/office/drawing/2014/main" id="{AA0C7B1D-2672-C37E-6AEE-CCD57955A335}"/>
              </a:ext>
            </a:extLst>
          </p:cNvPr>
          <p:cNvPicPr preferRelativeResize="0"/>
          <p:nvPr/>
        </p:nvPicPr>
        <p:blipFill>
          <a:blip r:embed="rId3">
            <a:alphaModFix/>
          </a:blip>
          <a:stretch>
            <a:fillRect/>
          </a:stretch>
        </p:blipFill>
        <p:spPr>
          <a:xfrm>
            <a:off x="4636914" y="1340688"/>
            <a:ext cx="4974725" cy="4838697"/>
          </a:xfrm>
          <a:prstGeom prst="rect">
            <a:avLst/>
          </a:prstGeom>
          <a:noFill/>
          <a:ln>
            <a:noFill/>
          </a:ln>
        </p:spPr>
      </p:pic>
      <p:sp>
        <p:nvSpPr>
          <p:cNvPr id="3" name="Google Shape;99;p19">
            <a:extLst>
              <a:ext uri="{FF2B5EF4-FFF2-40B4-BE49-F238E27FC236}">
                <a16:creationId xmlns:a16="http://schemas.microsoft.com/office/drawing/2014/main" id="{74ED0B34-BA75-3158-55ED-CC4A6D1F726E}"/>
              </a:ext>
            </a:extLst>
          </p:cNvPr>
          <p:cNvSpPr txBox="1"/>
          <p:nvPr/>
        </p:nvSpPr>
        <p:spPr>
          <a:xfrm>
            <a:off x="4669706" y="6237312"/>
            <a:ext cx="3538800" cy="42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700" dirty="0">
                <a:latin typeface="Roboto Mono"/>
                <a:ea typeface="Roboto Mono"/>
                <a:cs typeface="Roboto Mono"/>
                <a:sym typeface="Roboto Mono"/>
              </a:rPr>
              <a:t>Image credit: https://www.eecs.yorku.ca/~kosta/Courses/EECS6322/</a:t>
            </a:r>
            <a:endParaRPr sz="700" dirty="0">
              <a:latin typeface="Roboto Mono"/>
              <a:ea typeface="Roboto Mono"/>
              <a:cs typeface="Roboto Mono"/>
              <a:sym typeface="Roboto Mono"/>
            </a:endParaRPr>
          </a:p>
        </p:txBody>
      </p:sp>
    </p:spTree>
    <p:extLst>
      <p:ext uri="{BB962C8B-B14F-4D97-AF65-F5344CB8AC3E}">
        <p14:creationId xmlns:p14="http://schemas.microsoft.com/office/powerpoint/2010/main" val="24280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26064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Computers are now trained on so many human faces that they can generate new faces that do not exist around us.</a:t>
            </a:r>
          </a:p>
        </p:txBody>
      </p:sp>
      <p:pic>
        <p:nvPicPr>
          <p:cNvPr id="5" name="Picture 4" descr="A robot with a group of kids in a classroom&#10;&#10;Description automatically generated">
            <a:extLst>
              <a:ext uri="{FF2B5EF4-FFF2-40B4-BE49-F238E27FC236}">
                <a16:creationId xmlns:a16="http://schemas.microsoft.com/office/drawing/2014/main" id="{A1361B44-35A3-BF05-9AEB-DED2C9C881FF}"/>
              </a:ext>
            </a:extLst>
          </p:cNvPr>
          <p:cNvPicPr>
            <a:picLocks noChangeAspect="1"/>
          </p:cNvPicPr>
          <p:nvPr/>
        </p:nvPicPr>
        <p:blipFill>
          <a:blip r:embed="rId3"/>
          <a:stretch>
            <a:fillRect/>
          </a:stretch>
        </p:blipFill>
        <p:spPr>
          <a:xfrm>
            <a:off x="3287688" y="1233896"/>
            <a:ext cx="4557889" cy="4557889"/>
          </a:xfrm>
          <a:prstGeom prst="rect">
            <a:avLst/>
          </a:prstGeom>
        </p:spPr>
      </p:pic>
    </p:spTree>
    <p:extLst>
      <p:ext uri="{BB962C8B-B14F-4D97-AF65-F5344CB8AC3E}">
        <p14:creationId xmlns:p14="http://schemas.microsoft.com/office/powerpoint/2010/main" val="53020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60A4B10-F016-5DA0-AD4D-3EA89E318691}"/>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In 2016, computers learned how to play games and won against the Human World Champion and continue to do better in many games and tasks.</a:t>
            </a:r>
          </a:p>
        </p:txBody>
      </p:sp>
      <p:pic>
        <p:nvPicPr>
          <p:cNvPr id="2" name="Google Shape;111;p21">
            <a:extLst>
              <a:ext uri="{FF2B5EF4-FFF2-40B4-BE49-F238E27FC236}">
                <a16:creationId xmlns:a16="http://schemas.microsoft.com/office/drawing/2014/main" id="{0B7A4607-07C0-8637-6DD9-B6B076BED86B}"/>
              </a:ext>
            </a:extLst>
          </p:cNvPr>
          <p:cNvPicPr preferRelativeResize="0"/>
          <p:nvPr/>
        </p:nvPicPr>
        <p:blipFill>
          <a:blip r:embed="rId3">
            <a:alphaModFix/>
          </a:blip>
          <a:stretch>
            <a:fillRect/>
          </a:stretch>
        </p:blipFill>
        <p:spPr>
          <a:xfrm>
            <a:off x="3431704" y="1556792"/>
            <a:ext cx="6447406" cy="4838703"/>
          </a:xfrm>
          <a:prstGeom prst="rect">
            <a:avLst/>
          </a:prstGeom>
          <a:noFill/>
          <a:ln>
            <a:noFill/>
          </a:ln>
        </p:spPr>
      </p:pic>
      <p:sp>
        <p:nvSpPr>
          <p:cNvPr id="3" name="Google Shape;113;p21">
            <a:extLst>
              <a:ext uri="{FF2B5EF4-FFF2-40B4-BE49-F238E27FC236}">
                <a16:creationId xmlns:a16="http://schemas.microsoft.com/office/drawing/2014/main" id="{D1BDEC70-25D0-8477-9722-C67F57A0C526}"/>
              </a:ext>
            </a:extLst>
          </p:cNvPr>
          <p:cNvSpPr txBox="1"/>
          <p:nvPr/>
        </p:nvSpPr>
        <p:spPr>
          <a:xfrm>
            <a:off x="2927648" y="6402576"/>
            <a:ext cx="3538800" cy="42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700" dirty="0">
                <a:latin typeface="Roboto Mono"/>
                <a:ea typeface="Roboto Mono"/>
                <a:cs typeface="Roboto Mono"/>
                <a:sym typeface="Roboto Mono"/>
              </a:rPr>
              <a:t>Image credit: https://www.eecs.yorku.ca/~kosta/Courses/EECS6322/</a:t>
            </a:r>
            <a:endParaRPr sz="700" dirty="0">
              <a:latin typeface="Roboto Mono"/>
              <a:ea typeface="Roboto Mono"/>
              <a:cs typeface="Roboto Mono"/>
              <a:sym typeface="Roboto Mono"/>
            </a:endParaRPr>
          </a:p>
        </p:txBody>
      </p:sp>
    </p:spTree>
    <p:extLst>
      <p:ext uri="{BB962C8B-B14F-4D97-AF65-F5344CB8AC3E}">
        <p14:creationId xmlns:p14="http://schemas.microsoft.com/office/powerpoint/2010/main" val="34613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People can wear devices to see and remember things for them and, similarly, to hear from the different devices that assist them in knowing the labels and making decisions.</a:t>
            </a:r>
          </a:p>
        </p:txBody>
      </p:sp>
      <p:pic>
        <p:nvPicPr>
          <p:cNvPr id="2" name="Picture 1" descr="A black virtual reality headset&#10;&#10;Description automatically generated">
            <a:extLst>
              <a:ext uri="{FF2B5EF4-FFF2-40B4-BE49-F238E27FC236}">
                <a16:creationId xmlns:a16="http://schemas.microsoft.com/office/drawing/2014/main" id="{DD4EBA8D-43EC-D976-972E-CA9ACEA19237}"/>
              </a:ext>
            </a:extLst>
          </p:cNvPr>
          <p:cNvPicPr>
            <a:picLocks noChangeAspect="1"/>
          </p:cNvPicPr>
          <p:nvPr/>
        </p:nvPicPr>
        <p:blipFill>
          <a:blip r:embed="rId3"/>
          <a:stretch>
            <a:fillRect/>
          </a:stretch>
        </p:blipFill>
        <p:spPr>
          <a:xfrm>
            <a:off x="3719736" y="1340768"/>
            <a:ext cx="5517232" cy="5517232"/>
          </a:xfrm>
          <a:prstGeom prst="rect">
            <a:avLst/>
          </a:prstGeom>
        </p:spPr>
      </p:pic>
    </p:spTree>
    <p:extLst>
      <p:ext uri="{BB962C8B-B14F-4D97-AF65-F5344CB8AC3E}">
        <p14:creationId xmlns:p14="http://schemas.microsoft.com/office/powerpoint/2010/main" val="9650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pic>
        <p:nvPicPr>
          <p:cNvPr id="6" name="Picture 5" descr="A group of people sitting in front of computers&#10;&#10;Description automatically generated">
            <a:extLst>
              <a:ext uri="{FF2B5EF4-FFF2-40B4-BE49-F238E27FC236}">
                <a16:creationId xmlns:a16="http://schemas.microsoft.com/office/drawing/2014/main" id="{5271CC1B-549E-8EF0-DCF7-EC4CA1D43F87}"/>
              </a:ext>
            </a:extLst>
          </p:cNvPr>
          <p:cNvPicPr>
            <a:picLocks noChangeAspect="1"/>
          </p:cNvPicPr>
          <p:nvPr/>
        </p:nvPicPr>
        <p:blipFill>
          <a:blip r:embed="rId3"/>
          <a:stretch>
            <a:fillRect/>
          </a:stretch>
        </p:blipFill>
        <p:spPr>
          <a:xfrm>
            <a:off x="3639108" y="1193249"/>
            <a:ext cx="5553236" cy="5553236"/>
          </a:xfrm>
          <a:prstGeom prst="rect">
            <a:avLst/>
          </a:prstGeom>
        </p:spPr>
      </p:pic>
      <p:sp>
        <p:nvSpPr>
          <p:cNvPr id="11" name="Title 1">
            <a:extLst>
              <a:ext uri="{FF2B5EF4-FFF2-40B4-BE49-F238E27FC236}">
                <a16:creationId xmlns:a16="http://schemas.microsoft.com/office/drawing/2014/main" id="{8E077A8D-D887-3AAB-D8A3-1DF59382603F}"/>
              </a:ext>
            </a:extLst>
          </p:cNvPr>
          <p:cNvSpPr txBox="1">
            <a:spLocks/>
          </p:cNvSpPr>
          <p:nvPr/>
        </p:nvSpPr>
        <p:spPr>
          <a:xfrm>
            <a:off x="848400" y="7730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Computers learn so much text written in many books and on the internet that they can also generate new conversations with humans like humans can together.</a:t>
            </a:r>
          </a:p>
        </p:txBody>
      </p:sp>
    </p:spTree>
    <p:extLst>
      <p:ext uri="{BB962C8B-B14F-4D97-AF65-F5344CB8AC3E}">
        <p14:creationId xmlns:p14="http://schemas.microsoft.com/office/powerpoint/2010/main" val="70336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pic>
        <p:nvPicPr>
          <p:cNvPr id="11" name="Picture 10" descr="A collage of robots in a factory&#10;&#10;Description automatically generated">
            <a:extLst>
              <a:ext uri="{FF2B5EF4-FFF2-40B4-BE49-F238E27FC236}">
                <a16:creationId xmlns:a16="http://schemas.microsoft.com/office/drawing/2014/main" id="{BD3B114D-DDEA-4064-2905-ECDDBB4B78BF}"/>
              </a:ext>
            </a:extLst>
          </p:cNvPr>
          <p:cNvPicPr>
            <a:picLocks noChangeAspect="1"/>
          </p:cNvPicPr>
          <p:nvPr/>
        </p:nvPicPr>
        <p:blipFill>
          <a:blip r:embed="rId3"/>
          <a:stretch>
            <a:fillRect/>
          </a:stretch>
        </p:blipFill>
        <p:spPr>
          <a:xfrm>
            <a:off x="4007688" y="1340688"/>
            <a:ext cx="5517312" cy="5517312"/>
          </a:xfrm>
          <a:prstGeom prst="rect">
            <a:avLst/>
          </a:prstGeom>
        </p:spPr>
      </p:pic>
      <p:sp>
        <p:nvSpPr>
          <p:cNvPr id="12" name="Title 1">
            <a:extLst>
              <a:ext uri="{FF2B5EF4-FFF2-40B4-BE49-F238E27FC236}">
                <a16:creationId xmlns:a16="http://schemas.microsoft.com/office/drawing/2014/main" id="{106D14A7-90AA-2CD5-5BB0-D97303F260EB}"/>
              </a:ext>
            </a:extLst>
          </p:cNvPr>
          <p:cNvSpPr txBox="1">
            <a:spLocks/>
          </p:cNvSpPr>
          <p:nvPr/>
        </p:nvSpPr>
        <p:spPr>
          <a:xfrm>
            <a:off x="720000" y="5400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Many Jobs done by humans are now done by robots, particularly in manufacturing, farming, logistics and delivery</a:t>
            </a:r>
          </a:p>
        </p:txBody>
      </p:sp>
    </p:spTree>
    <p:extLst>
      <p:ext uri="{BB962C8B-B14F-4D97-AF65-F5344CB8AC3E}">
        <p14:creationId xmlns:p14="http://schemas.microsoft.com/office/powerpoint/2010/main" val="141789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sp>
        <p:nvSpPr>
          <p:cNvPr id="11" name="Title 1">
            <a:extLst>
              <a:ext uri="{FF2B5EF4-FFF2-40B4-BE49-F238E27FC236}">
                <a16:creationId xmlns:a16="http://schemas.microsoft.com/office/drawing/2014/main" id="{8E077A8D-D887-3AAB-D8A3-1DF59382603F}"/>
              </a:ext>
            </a:extLst>
          </p:cNvPr>
          <p:cNvSpPr txBox="1">
            <a:spLocks/>
          </p:cNvSpPr>
          <p:nvPr/>
        </p:nvSpPr>
        <p:spPr>
          <a:xfrm>
            <a:off x="0" y="3208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 47% : 56% of all Job tasks can finish faster using AI </a:t>
            </a:r>
          </a:p>
        </p:txBody>
      </p:sp>
      <p:pic>
        <p:nvPicPr>
          <p:cNvPr id="5" name="Picture 4">
            <a:extLst>
              <a:ext uri="{FF2B5EF4-FFF2-40B4-BE49-F238E27FC236}">
                <a16:creationId xmlns:a16="http://schemas.microsoft.com/office/drawing/2014/main" id="{2C6097DC-B17A-8588-7E93-D997707C5A84}"/>
              </a:ext>
            </a:extLst>
          </p:cNvPr>
          <p:cNvPicPr>
            <a:picLocks/>
          </p:cNvPicPr>
          <p:nvPr/>
        </p:nvPicPr>
        <p:blipFill>
          <a:blip r:embed="rId3"/>
          <a:stretch>
            <a:fillRect/>
          </a:stretch>
        </p:blipFill>
        <p:spPr>
          <a:xfrm>
            <a:off x="0" y="917122"/>
            <a:ext cx="8640000" cy="4131280"/>
          </a:xfrm>
          <a:prstGeom prst="rect">
            <a:avLst/>
          </a:prstGeom>
        </p:spPr>
      </p:pic>
      <p:sp>
        <p:nvSpPr>
          <p:cNvPr id="3" name="TextBox 2">
            <a:extLst>
              <a:ext uri="{FF2B5EF4-FFF2-40B4-BE49-F238E27FC236}">
                <a16:creationId xmlns:a16="http://schemas.microsoft.com/office/drawing/2014/main" id="{41518BB5-8A5C-DEB6-B559-2B2DC4160897}"/>
              </a:ext>
            </a:extLst>
          </p:cNvPr>
          <p:cNvSpPr txBox="1"/>
          <p:nvPr/>
        </p:nvSpPr>
        <p:spPr>
          <a:xfrm>
            <a:off x="119336" y="6182993"/>
            <a:ext cx="11846462" cy="646331"/>
          </a:xfrm>
          <a:prstGeom prst="rect">
            <a:avLst/>
          </a:prstGeom>
          <a:noFill/>
        </p:spPr>
        <p:txBody>
          <a:bodyPr wrap="square">
            <a:spAutoFit/>
          </a:bodyPr>
          <a:lstStyle/>
          <a:p>
            <a:r>
              <a:rPr lang="en-GB" sz="1200" dirty="0" err="1"/>
              <a:t>Eloundou</a:t>
            </a:r>
            <a:r>
              <a:rPr lang="en-GB" sz="1200" dirty="0"/>
              <a:t>, T., Manning, S., Mishkin, P., Rock, D.: GPTs are GPTs: An Early</a:t>
            </a:r>
          </a:p>
          <a:p>
            <a:r>
              <a:rPr lang="en-GB" sz="1200" dirty="0"/>
              <a:t>Look at the Labor Market Impact Potential of Large Language Models. https:</a:t>
            </a:r>
          </a:p>
          <a:p>
            <a:r>
              <a:rPr lang="en-GB" sz="1200" dirty="0"/>
              <a:t>//doi.org/10.48550/arXiv.2303.10130</a:t>
            </a:r>
          </a:p>
        </p:txBody>
      </p:sp>
      <p:graphicFrame>
        <p:nvGraphicFramePr>
          <p:cNvPr id="7" name="Table 6">
            <a:extLst>
              <a:ext uri="{FF2B5EF4-FFF2-40B4-BE49-F238E27FC236}">
                <a16:creationId xmlns:a16="http://schemas.microsoft.com/office/drawing/2014/main" id="{B1C6081B-F887-C781-F061-6D17AC51EC3B}"/>
              </a:ext>
            </a:extLst>
          </p:cNvPr>
          <p:cNvGraphicFramePr>
            <a:graphicFrameLocks noGrp="1"/>
          </p:cNvGraphicFramePr>
          <p:nvPr>
            <p:extLst>
              <p:ext uri="{D42A27DB-BD31-4B8C-83A1-F6EECF244321}">
                <p14:modId xmlns:p14="http://schemas.microsoft.com/office/powerpoint/2010/main" val="2068144802"/>
              </p:ext>
            </p:extLst>
          </p:nvPr>
        </p:nvGraphicFramePr>
        <p:xfrm>
          <a:off x="8625042" y="2575564"/>
          <a:ext cx="3552000" cy="2514600"/>
        </p:xfrm>
        <a:graphic>
          <a:graphicData uri="http://schemas.openxmlformats.org/drawingml/2006/table">
            <a:tbl>
              <a:tblPr>
                <a:tableStyleId>{775DCB02-9BB8-47FD-8907-85C794F793BA}</a:tableStyleId>
              </a:tblPr>
              <a:tblGrid>
                <a:gridCol w="2496560">
                  <a:extLst>
                    <a:ext uri="{9D8B030D-6E8A-4147-A177-3AD203B41FA5}">
                      <a16:colId xmlns:a16="http://schemas.microsoft.com/office/drawing/2014/main" val="2093281654"/>
                    </a:ext>
                  </a:extLst>
                </a:gridCol>
                <a:gridCol w="1055440">
                  <a:extLst>
                    <a:ext uri="{9D8B030D-6E8A-4147-A177-3AD203B41FA5}">
                      <a16:colId xmlns:a16="http://schemas.microsoft.com/office/drawing/2014/main" val="3478315807"/>
                    </a:ext>
                  </a:extLst>
                </a:gridCol>
              </a:tblGrid>
              <a:tr h="0">
                <a:tc>
                  <a:txBody>
                    <a:bodyPr/>
                    <a:lstStyle/>
                    <a:p>
                      <a:pPr algn="l" fontAlgn="b"/>
                      <a:r>
                        <a:rPr lang="en-GB" sz="1600" b="1" u="none" strike="noStrike" dirty="0">
                          <a:solidFill>
                            <a:srgbClr val="000000"/>
                          </a:solidFill>
                          <a:effectLst/>
                          <a:latin typeface="+mn-lt"/>
                        </a:rPr>
                        <a:t>Job titles</a:t>
                      </a:r>
                      <a:endParaRPr lang="en-GB" sz="1600" b="1" i="0" u="none" strike="noStrike" dirty="0">
                        <a:solidFill>
                          <a:srgbClr val="000000"/>
                        </a:solidFill>
                        <a:effectLst/>
                        <a:latin typeface="+mn-lt"/>
                      </a:endParaRPr>
                    </a:p>
                  </a:txBody>
                  <a:tcPr marL="7620" marR="7620" marT="7620" marB="0" anchor="b"/>
                </a:tc>
                <a:tc>
                  <a:txBody>
                    <a:bodyPr/>
                    <a:lstStyle/>
                    <a:p>
                      <a:pPr algn="l" fontAlgn="b"/>
                      <a:r>
                        <a:rPr lang="en-GB" sz="1600" b="1" u="none" strike="noStrike" dirty="0">
                          <a:solidFill>
                            <a:srgbClr val="000000"/>
                          </a:solidFill>
                          <a:effectLst/>
                          <a:latin typeface="+mn-lt"/>
                        </a:rPr>
                        <a:t>AI Impact</a:t>
                      </a:r>
                      <a:endParaRPr lang="en-GB" sz="16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83776550"/>
                  </a:ext>
                </a:extLst>
              </a:tr>
              <a:tr h="182880">
                <a:tc>
                  <a:txBody>
                    <a:bodyPr/>
                    <a:lstStyle/>
                    <a:p>
                      <a:pPr algn="l" fontAlgn="b"/>
                      <a:r>
                        <a:rPr lang="en-GB" sz="1600" b="0" u="none" strike="noStrike" dirty="0">
                          <a:solidFill>
                            <a:srgbClr val="000000"/>
                          </a:solidFill>
                          <a:effectLst/>
                          <a:latin typeface="+mn-lt"/>
                        </a:rPr>
                        <a:t>Postdocs and Professors</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577064390"/>
                  </a:ext>
                </a:extLst>
              </a:tr>
              <a:tr h="182880">
                <a:tc>
                  <a:txBody>
                    <a:bodyPr/>
                    <a:lstStyle/>
                    <a:p>
                      <a:pPr algn="l" fontAlgn="b"/>
                      <a:r>
                        <a:rPr lang="en-GB" sz="1600" b="0" i="0" u="none" strike="noStrike" dirty="0">
                          <a:solidFill>
                            <a:srgbClr val="000000"/>
                          </a:solidFill>
                          <a:effectLst/>
                          <a:latin typeface="+mn-lt"/>
                        </a:rPr>
                        <a:t>Nurse</a:t>
                      </a: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666477510"/>
                  </a:ext>
                </a:extLst>
              </a:tr>
              <a:tr h="182880">
                <a:tc>
                  <a:txBody>
                    <a:bodyPr/>
                    <a:lstStyle/>
                    <a:p>
                      <a:pPr algn="l" fontAlgn="b"/>
                      <a:r>
                        <a:rPr lang="en-GB" sz="1600" b="0" u="none" strike="noStrike" dirty="0">
                          <a:solidFill>
                            <a:srgbClr val="000000"/>
                          </a:solidFill>
                          <a:effectLst/>
                          <a:latin typeface="+mn-lt"/>
                        </a:rPr>
                        <a:t>Technician</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943353925"/>
                  </a:ext>
                </a:extLst>
              </a:tr>
              <a:tr h="182880">
                <a:tc>
                  <a:txBody>
                    <a:bodyPr/>
                    <a:lstStyle/>
                    <a:p>
                      <a:pPr algn="l" fontAlgn="b"/>
                      <a:r>
                        <a:rPr lang="en-GB" sz="1600" b="0" u="none" strike="noStrike" dirty="0">
                          <a:solidFill>
                            <a:srgbClr val="000000"/>
                          </a:solidFill>
                          <a:effectLst/>
                          <a:latin typeface="+mn-lt"/>
                        </a:rPr>
                        <a:t>Singers and Artists</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29534625"/>
                  </a:ext>
                </a:extLst>
              </a:tr>
              <a:tr h="182880">
                <a:tc>
                  <a:txBody>
                    <a:bodyPr/>
                    <a:lstStyle/>
                    <a:p>
                      <a:pPr algn="l" fontAlgn="b"/>
                      <a:r>
                        <a:rPr lang="en-GB" sz="1600" b="0" u="none" strike="noStrike" dirty="0">
                          <a:solidFill>
                            <a:srgbClr val="000000"/>
                          </a:solidFill>
                          <a:effectLst/>
                          <a:latin typeface="+mn-lt"/>
                        </a:rPr>
                        <a:t>Private Tutor</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411108700"/>
                  </a:ext>
                </a:extLst>
              </a:tr>
              <a:tr h="182880">
                <a:tc>
                  <a:txBody>
                    <a:bodyPr/>
                    <a:lstStyle/>
                    <a:p>
                      <a:pPr algn="l" fontAlgn="b"/>
                      <a:r>
                        <a:rPr lang="en-GB" sz="1600" b="0" u="none" strike="noStrike" dirty="0">
                          <a:solidFill>
                            <a:srgbClr val="000000"/>
                          </a:solidFill>
                          <a:effectLst/>
                          <a:latin typeface="+mn-lt"/>
                        </a:rPr>
                        <a:t>Caregiver</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966891551"/>
                  </a:ext>
                </a:extLst>
              </a:tr>
              <a:tr h="182880">
                <a:tc>
                  <a:txBody>
                    <a:bodyPr/>
                    <a:lstStyle/>
                    <a:p>
                      <a:pPr algn="l" fontAlgn="b"/>
                      <a:r>
                        <a:rPr lang="en-GB" sz="1600" b="0" u="none" strike="noStrike" dirty="0">
                          <a:solidFill>
                            <a:srgbClr val="000000"/>
                          </a:solidFill>
                          <a:effectLst/>
                          <a:latin typeface="+mn-lt"/>
                        </a:rPr>
                        <a:t>Historian</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397012194"/>
                  </a:ext>
                </a:extLst>
              </a:tr>
              <a:tr h="109042">
                <a:tc>
                  <a:txBody>
                    <a:bodyPr/>
                    <a:lstStyle/>
                    <a:p>
                      <a:pPr algn="l" fontAlgn="b"/>
                      <a:r>
                        <a:rPr lang="en-GB" sz="1600" b="0" u="none" strike="noStrike" dirty="0">
                          <a:solidFill>
                            <a:srgbClr val="000000"/>
                          </a:solidFill>
                          <a:effectLst/>
                          <a:latin typeface="+mn-lt"/>
                        </a:rPr>
                        <a:t>Geographer</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527404929"/>
                  </a:ext>
                </a:extLst>
              </a:tr>
              <a:tr h="182880">
                <a:tc>
                  <a:txBody>
                    <a:bodyPr/>
                    <a:lstStyle/>
                    <a:p>
                      <a:pPr algn="l" fontAlgn="b"/>
                      <a:r>
                        <a:rPr lang="en-GB" sz="1600" b="0" u="none" strike="noStrike" dirty="0">
                          <a:solidFill>
                            <a:srgbClr val="000000"/>
                          </a:solidFill>
                          <a:effectLst/>
                          <a:latin typeface="+mn-lt"/>
                        </a:rPr>
                        <a:t>Stylist</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488210576"/>
                  </a:ext>
                </a:extLst>
              </a:tr>
            </a:tbl>
          </a:graphicData>
        </a:graphic>
      </p:graphicFrame>
      <p:graphicFrame>
        <p:nvGraphicFramePr>
          <p:cNvPr id="9" name="Table 8">
            <a:extLst>
              <a:ext uri="{FF2B5EF4-FFF2-40B4-BE49-F238E27FC236}">
                <a16:creationId xmlns:a16="http://schemas.microsoft.com/office/drawing/2014/main" id="{CAF21544-1A3A-34B0-3CF4-5DAE4948D541}"/>
              </a:ext>
            </a:extLst>
          </p:cNvPr>
          <p:cNvGraphicFramePr>
            <a:graphicFrameLocks noGrp="1"/>
          </p:cNvGraphicFramePr>
          <p:nvPr>
            <p:extLst>
              <p:ext uri="{D42A27DB-BD31-4B8C-83A1-F6EECF244321}">
                <p14:modId xmlns:p14="http://schemas.microsoft.com/office/powerpoint/2010/main" val="4281944010"/>
              </p:ext>
            </p:extLst>
          </p:nvPr>
        </p:nvGraphicFramePr>
        <p:xfrm>
          <a:off x="8629284" y="79186"/>
          <a:ext cx="3552000" cy="2011088"/>
        </p:xfrm>
        <a:graphic>
          <a:graphicData uri="http://schemas.openxmlformats.org/drawingml/2006/table">
            <a:tbl>
              <a:tblPr>
                <a:tableStyleId>{69C7853C-536D-4A76-A0AE-DD22124D55A5}</a:tableStyleId>
              </a:tblPr>
              <a:tblGrid>
                <a:gridCol w="2496560">
                  <a:extLst>
                    <a:ext uri="{9D8B030D-6E8A-4147-A177-3AD203B41FA5}">
                      <a16:colId xmlns:a16="http://schemas.microsoft.com/office/drawing/2014/main" val="3107482618"/>
                    </a:ext>
                  </a:extLst>
                </a:gridCol>
                <a:gridCol w="1055440">
                  <a:extLst>
                    <a:ext uri="{9D8B030D-6E8A-4147-A177-3AD203B41FA5}">
                      <a16:colId xmlns:a16="http://schemas.microsoft.com/office/drawing/2014/main" val="982255556"/>
                    </a:ext>
                  </a:extLst>
                </a:gridCol>
              </a:tblGrid>
              <a:tr h="182880">
                <a:tc>
                  <a:txBody>
                    <a:bodyPr/>
                    <a:lstStyle/>
                    <a:p>
                      <a:pPr algn="l" fontAlgn="b"/>
                      <a:r>
                        <a:rPr lang="en-GB" sz="1600" b="1" u="none" strike="noStrike" dirty="0">
                          <a:solidFill>
                            <a:srgbClr val="000000"/>
                          </a:solidFill>
                          <a:effectLst/>
                          <a:latin typeface="+mn-lt"/>
                        </a:rPr>
                        <a:t>Job titles</a:t>
                      </a:r>
                      <a:endParaRPr lang="en-GB" sz="1600" b="1" i="0" u="none" strike="noStrike" dirty="0">
                        <a:solidFill>
                          <a:srgbClr val="000000"/>
                        </a:solidFill>
                        <a:effectLst/>
                        <a:latin typeface="+mn-lt"/>
                      </a:endParaRPr>
                    </a:p>
                  </a:txBody>
                  <a:tcPr marL="7620" marR="7620" marT="7620" marB="0" anchor="b"/>
                </a:tc>
                <a:tc>
                  <a:txBody>
                    <a:bodyPr/>
                    <a:lstStyle/>
                    <a:p>
                      <a:pPr algn="l" fontAlgn="b"/>
                      <a:r>
                        <a:rPr lang="en-GB" sz="1600" b="1" u="none" strike="noStrike" dirty="0">
                          <a:solidFill>
                            <a:srgbClr val="000000"/>
                          </a:solidFill>
                          <a:effectLst/>
                          <a:latin typeface="+mn-lt"/>
                        </a:rPr>
                        <a:t>AI Impact</a:t>
                      </a:r>
                      <a:endParaRPr lang="en-GB" sz="1600" b="1"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236103679"/>
                  </a:ext>
                </a:extLst>
              </a:tr>
              <a:tr h="182880">
                <a:tc>
                  <a:txBody>
                    <a:bodyPr/>
                    <a:lstStyle/>
                    <a:p>
                      <a:pPr algn="l" fontAlgn="b"/>
                      <a:r>
                        <a:rPr lang="en-GB" sz="1600" b="0" u="none" strike="noStrike" dirty="0">
                          <a:solidFill>
                            <a:srgbClr val="000000"/>
                          </a:solidFill>
                          <a:effectLst/>
                          <a:latin typeface="+mn-lt"/>
                        </a:rPr>
                        <a:t>Communications Manager</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98%</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893784966"/>
                  </a:ext>
                </a:extLst>
              </a:tr>
              <a:tr h="182880">
                <a:tc>
                  <a:txBody>
                    <a:bodyPr/>
                    <a:lstStyle/>
                    <a:p>
                      <a:pPr algn="l" fontAlgn="b"/>
                      <a:r>
                        <a:rPr lang="en-GB" sz="1600" b="0" u="none" strike="noStrike" dirty="0">
                          <a:solidFill>
                            <a:srgbClr val="000000"/>
                          </a:solidFill>
                          <a:effectLst/>
                          <a:latin typeface="+mn-lt"/>
                        </a:rPr>
                        <a:t>Data Collector / Entry</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95%</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230369791"/>
                  </a:ext>
                </a:extLst>
              </a:tr>
              <a:tr h="182880">
                <a:tc>
                  <a:txBody>
                    <a:bodyPr/>
                    <a:lstStyle/>
                    <a:p>
                      <a:pPr algn="l" fontAlgn="b"/>
                      <a:r>
                        <a:rPr lang="en-GB" sz="1600" b="0" u="none" strike="noStrike" dirty="0">
                          <a:solidFill>
                            <a:srgbClr val="000000"/>
                          </a:solidFill>
                          <a:effectLst/>
                          <a:latin typeface="+mn-lt"/>
                        </a:rPr>
                        <a:t>Chief Executive Officer (CEO)</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91%</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3709958401"/>
                  </a:ext>
                </a:extLst>
              </a:tr>
              <a:tr h="182880">
                <a:tc>
                  <a:txBody>
                    <a:bodyPr/>
                    <a:lstStyle/>
                    <a:p>
                      <a:pPr algn="l" fontAlgn="b"/>
                      <a:r>
                        <a:rPr lang="en-GB" sz="1600" b="0" u="none" strike="noStrike" dirty="0">
                          <a:solidFill>
                            <a:srgbClr val="000000"/>
                          </a:solidFill>
                          <a:effectLst/>
                          <a:latin typeface="+mn-lt"/>
                        </a:rPr>
                        <a:t>Therapist</a:t>
                      </a:r>
                      <a:endParaRPr lang="en-GB" sz="1600" b="0" i="0" u="none" strike="noStrike" dirty="0">
                        <a:solidFill>
                          <a:srgbClr val="000000"/>
                        </a:solidFill>
                        <a:effectLst/>
                        <a:latin typeface="+mn-lt"/>
                      </a:endParaRPr>
                    </a:p>
                  </a:txBody>
                  <a:tcPr marL="7620" marR="7620" marT="7620" marB="0" anchor="b"/>
                </a:tc>
                <a:tc>
                  <a:txBody>
                    <a:bodyPr/>
                    <a:lstStyle/>
                    <a:p>
                      <a:pPr algn="r" fontAlgn="b"/>
                      <a:r>
                        <a:rPr lang="en-GB" sz="1600" b="0" u="none" strike="noStrike" dirty="0">
                          <a:solidFill>
                            <a:srgbClr val="000000"/>
                          </a:solidFill>
                          <a:effectLst/>
                          <a:latin typeface="+mn-lt"/>
                        </a:rPr>
                        <a:t>90%</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1661584344"/>
                  </a:ext>
                </a:extLst>
              </a:tr>
              <a:tr h="182880">
                <a:tc>
                  <a:txBody>
                    <a:bodyPr/>
                    <a:lstStyle/>
                    <a:p>
                      <a:pPr algn="l" fontAlgn="b"/>
                      <a:r>
                        <a:rPr lang="en-GB" sz="1600" b="0" i="0" u="none" strike="noStrike" dirty="0">
                          <a:solidFill>
                            <a:srgbClr val="000000"/>
                          </a:solidFill>
                          <a:effectLst/>
                          <a:latin typeface="+mn-lt"/>
                        </a:rPr>
                        <a:t>Delivery Driver</a:t>
                      </a:r>
                    </a:p>
                  </a:txBody>
                  <a:tcPr marL="7620" marR="7620" marT="7620" marB="0" anchor="b"/>
                </a:tc>
                <a:tc>
                  <a:txBody>
                    <a:bodyPr/>
                    <a:lstStyle/>
                    <a:p>
                      <a:pPr algn="r" fontAlgn="b"/>
                      <a:r>
                        <a:rPr lang="en-GB" sz="1600" b="0" u="none" strike="noStrike" dirty="0">
                          <a:solidFill>
                            <a:srgbClr val="000000"/>
                          </a:solidFill>
                          <a:effectLst/>
                          <a:latin typeface="+mn-lt"/>
                        </a:rPr>
                        <a:t>88%</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470338135"/>
                  </a:ext>
                </a:extLst>
              </a:tr>
              <a:tr h="258488">
                <a:tc>
                  <a:txBody>
                    <a:bodyPr/>
                    <a:lstStyle/>
                    <a:p>
                      <a:pPr algn="l" fontAlgn="b"/>
                      <a:r>
                        <a:rPr lang="en-GB" sz="1600" b="0" i="0" u="none" strike="noStrike" dirty="0">
                          <a:solidFill>
                            <a:srgbClr val="000000"/>
                          </a:solidFill>
                          <a:effectLst/>
                          <a:latin typeface="+mn-lt"/>
                        </a:rPr>
                        <a:t>Typist</a:t>
                      </a:r>
                    </a:p>
                  </a:txBody>
                  <a:tcPr marL="7620" marR="7620" marT="7620" marB="0" anchor="b"/>
                </a:tc>
                <a:tc>
                  <a:txBody>
                    <a:bodyPr/>
                    <a:lstStyle/>
                    <a:p>
                      <a:pPr algn="r" fontAlgn="b"/>
                      <a:r>
                        <a:rPr lang="en-GB" sz="1600" b="0" u="none" strike="noStrike" dirty="0">
                          <a:solidFill>
                            <a:srgbClr val="000000"/>
                          </a:solidFill>
                          <a:effectLst/>
                          <a:latin typeface="+mn-lt"/>
                        </a:rPr>
                        <a:t>80%</a:t>
                      </a:r>
                      <a:endParaRPr lang="en-GB" sz="1600" b="0" i="0" u="none" strike="noStrike" dirty="0">
                        <a:solidFill>
                          <a:srgbClr val="000000"/>
                        </a:solidFill>
                        <a:effectLst/>
                        <a:latin typeface="+mn-lt"/>
                      </a:endParaRPr>
                    </a:p>
                  </a:txBody>
                  <a:tcPr marL="7620" marR="7620" marT="7620" marB="0" anchor="b"/>
                </a:tc>
                <a:extLst>
                  <a:ext uri="{0D108BD9-81ED-4DB2-BD59-A6C34878D82A}">
                    <a16:rowId xmlns:a16="http://schemas.microsoft.com/office/drawing/2014/main" val="220916518"/>
                  </a:ext>
                </a:extLst>
              </a:tr>
            </a:tbl>
          </a:graphicData>
        </a:graphic>
      </p:graphicFrame>
      <p:sp>
        <p:nvSpPr>
          <p:cNvPr id="12" name="TextBox 11">
            <a:extLst>
              <a:ext uri="{FF2B5EF4-FFF2-40B4-BE49-F238E27FC236}">
                <a16:creationId xmlns:a16="http://schemas.microsoft.com/office/drawing/2014/main" id="{D241CF98-159D-C332-5B7F-102CAD6F5444}"/>
              </a:ext>
            </a:extLst>
          </p:cNvPr>
          <p:cNvSpPr txBox="1"/>
          <p:nvPr/>
        </p:nvSpPr>
        <p:spPr>
          <a:xfrm>
            <a:off x="5400000" y="5121433"/>
            <a:ext cx="3566100" cy="646331"/>
          </a:xfrm>
          <a:prstGeom prst="rect">
            <a:avLst/>
          </a:prstGeom>
          <a:noFill/>
        </p:spPr>
        <p:txBody>
          <a:bodyPr wrap="square">
            <a:spAutoFit/>
          </a:bodyPr>
          <a:lstStyle/>
          <a:p>
            <a:r>
              <a:rPr lang="en-GB" dirty="0"/>
              <a:t>65% of today’s children will be working in jobs not yet created.</a:t>
            </a:r>
          </a:p>
        </p:txBody>
      </p:sp>
      <p:sp>
        <p:nvSpPr>
          <p:cNvPr id="14" name="TextBox 13">
            <a:extLst>
              <a:ext uri="{FF2B5EF4-FFF2-40B4-BE49-F238E27FC236}">
                <a16:creationId xmlns:a16="http://schemas.microsoft.com/office/drawing/2014/main" id="{A4C794A8-A510-F41C-8C17-A3ADA1A9FC01}"/>
              </a:ext>
            </a:extLst>
          </p:cNvPr>
          <p:cNvSpPr txBox="1"/>
          <p:nvPr/>
        </p:nvSpPr>
        <p:spPr>
          <a:xfrm>
            <a:off x="5370595" y="5713702"/>
            <a:ext cx="6115722" cy="1200329"/>
          </a:xfrm>
          <a:prstGeom prst="rect">
            <a:avLst/>
          </a:prstGeom>
          <a:noFill/>
        </p:spPr>
        <p:txBody>
          <a:bodyPr wrap="square">
            <a:spAutoFit/>
          </a:bodyPr>
          <a:lstStyle/>
          <a:p>
            <a:r>
              <a:rPr lang="en-GB" dirty="0"/>
              <a:t>N. </a:t>
            </a:r>
            <a:r>
              <a:rPr lang="en-GB" dirty="0" err="1"/>
              <a:t>Perucica</a:t>
            </a:r>
            <a:r>
              <a:rPr lang="en-GB" dirty="0"/>
              <a:t>, “Our children are growing up with AI:</a:t>
            </a:r>
          </a:p>
          <a:p>
            <a:r>
              <a:rPr lang="en-GB" dirty="0"/>
              <a:t>what you need to know,” Jan. 2022. [Online]. Available: </a:t>
            </a:r>
            <a:r>
              <a:rPr lang="en-GB" dirty="0">
                <a:hlinkClick r:id="rId4"/>
              </a:rPr>
              <a:t>https://www.weforum.org/agenda/2022/01/artificial-intelligence-children-technology/</a:t>
            </a:r>
            <a:r>
              <a:rPr lang="en-GB" dirty="0"/>
              <a:t> </a:t>
            </a:r>
          </a:p>
        </p:txBody>
      </p:sp>
    </p:spTree>
    <p:extLst>
      <p:ext uri="{BB962C8B-B14F-4D97-AF65-F5344CB8AC3E}">
        <p14:creationId xmlns:p14="http://schemas.microsoft.com/office/powerpoint/2010/main" val="29608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748FE-061D-15B1-FD1D-A48C754EFB83}"/>
              </a:ext>
            </a:extLst>
          </p:cNvPr>
          <p:cNvSpPr>
            <a:spLocks noGrp="1"/>
          </p:cNvSpPr>
          <p:nvPr>
            <p:ph type="title"/>
          </p:nvPr>
        </p:nvSpPr>
        <p:spPr/>
        <p:txBody>
          <a:bodyPr/>
          <a:lstStyle/>
          <a:p>
            <a:r>
              <a:rPr lang="en-GB" dirty="0"/>
              <a:t>Ethical and Legal concerns </a:t>
            </a:r>
          </a:p>
        </p:txBody>
      </p:sp>
      <p:sp>
        <p:nvSpPr>
          <p:cNvPr id="3" name="Content Placeholder 2">
            <a:extLst>
              <a:ext uri="{FF2B5EF4-FFF2-40B4-BE49-F238E27FC236}">
                <a16:creationId xmlns:a16="http://schemas.microsoft.com/office/drawing/2014/main" id="{904CD5B8-AEE0-6A5C-346D-AFC1FBE5A08B}"/>
              </a:ext>
            </a:extLst>
          </p:cNvPr>
          <p:cNvSpPr>
            <a:spLocks noGrp="1"/>
          </p:cNvSpPr>
          <p:nvPr>
            <p:ph idx="1"/>
          </p:nvPr>
        </p:nvSpPr>
        <p:spPr/>
        <p:txBody>
          <a:bodyPr>
            <a:normAutofit/>
          </a:bodyPr>
          <a:lstStyle/>
          <a:p>
            <a:pPr marL="457200" indent="-457200">
              <a:buFont typeface="+mj-lt"/>
              <a:buAutoNum type="arabicPeriod"/>
            </a:pPr>
            <a:r>
              <a:rPr lang="en-GB" b="1" dirty="0"/>
              <a:t>Misinformation and Fake Content</a:t>
            </a:r>
            <a:endParaRPr lang="en-GB" dirty="0"/>
          </a:p>
          <a:p>
            <a:pPr marL="457200" indent="-457200">
              <a:buFont typeface="+mj-lt"/>
              <a:buAutoNum type="arabicPeriod"/>
            </a:pPr>
            <a:r>
              <a:rPr lang="en-GB" b="1" dirty="0"/>
              <a:t>Privacy and Data Protection</a:t>
            </a:r>
            <a:endParaRPr lang="en-GB" dirty="0"/>
          </a:p>
          <a:p>
            <a:pPr marL="457200" indent="-457200">
              <a:buFont typeface="+mj-lt"/>
              <a:buAutoNum type="arabicPeriod"/>
            </a:pPr>
            <a:r>
              <a:rPr lang="en-GB" b="1" dirty="0"/>
              <a:t>Bias and Discrimination</a:t>
            </a:r>
            <a:endParaRPr lang="en-GB" dirty="0"/>
          </a:p>
          <a:p>
            <a:pPr marL="457200" indent="-457200">
              <a:buFont typeface="+mj-lt"/>
              <a:buAutoNum type="arabicPeriod"/>
            </a:pPr>
            <a:r>
              <a:rPr lang="en-GB" b="1" dirty="0"/>
              <a:t>Intellectual Property</a:t>
            </a:r>
            <a:endParaRPr lang="en-GB" dirty="0"/>
          </a:p>
          <a:p>
            <a:pPr marL="457200" indent="-457200">
              <a:buFont typeface="+mj-lt"/>
              <a:buAutoNum type="arabicPeriod"/>
            </a:pPr>
            <a:r>
              <a:rPr lang="en-GB" b="1" dirty="0"/>
              <a:t>Security and Malicious Use</a:t>
            </a:r>
            <a:endParaRPr lang="en-GB" dirty="0"/>
          </a:p>
          <a:p>
            <a:pPr marL="457200" indent="-457200">
              <a:buFont typeface="+mj-lt"/>
              <a:buAutoNum type="arabicPeriod"/>
            </a:pPr>
            <a:r>
              <a:rPr lang="en-GB" b="1" dirty="0"/>
              <a:t>Regulation and Accountability</a:t>
            </a:r>
            <a:endParaRPr lang="en-GB" dirty="0"/>
          </a:p>
        </p:txBody>
      </p:sp>
    </p:spTree>
    <p:extLst>
      <p:ext uri="{BB962C8B-B14F-4D97-AF65-F5344CB8AC3E}">
        <p14:creationId xmlns:p14="http://schemas.microsoft.com/office/powerpoint/2010/main" val="132625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5DEB87-99C1-697C-26A9-D169D845FBDE}"/>
              </a:ext>
            </a:extLst>
          </p:cNvPr>
          <p:cNvSpPr>
            <a:spLocks noGrp="1"/>
          </p:cNvSpPr>
          <p:nvPr>
            <p:ph type="title"/>
          </p:nvPr>
        </p:nvSpPr>
        <p:spPr/>
        <p:txBody>
          <a:bodyPr/>
          <a:lstStyle/>
          <a:p>
            <a:r>
              <a:rPr lang="en-GB" dirty="0"/>
              <a:t>Outline</a:t>
            </a:r>
          </a:p>
        </p:txBody>
      </p:sp>
      <p:sp>
        <p:nvSpPr>
          <p:cNvPr id="5" name="Content Placeholder 4">
            <a:extLst>
              <a:ext uri="{FF2B5EF4-FFF2-40B4-BE49-F238E27FC236}">
                <a16:creationId xmlns:a16="http://schemas.microsoft.com/office/drawing/2014/main" id="{E3E6BD4C-54C3-6D07-42D2-AC08F726CFA0}"/>
              </a:ext>
            </a:extLst>
          </p:cNvPr>
          <p:cNvSpPr>
            <a:spLocks noGrp="1"/>
          </p:cNvSpPr>
          <p:nvPr>
            <p:ph idx="1"/>
          </p:nvPr>
        </p:nvSpPr>
        <p:spPr/>
        <p:txBody>
          <a:bodyPr/>
          <a:lstStyle/>
          <a:p>
            <a:r>
              <a:rPr lang="en-GB" dirty="0"/>
              <a:t>Please ensure you filled out your Questionnaires at the start and end of this activity.</a:t>
            </a:r>
          </a:p>
          <a:p>
            <a:r>
              <a:rPr lang="en-GB" dirty="0"/>
              <a:t>The following will explain how AI works, its limitations and its ethical use.</a:t>
            </a:r>
          </a:p>
        </p:txBody>
      </p:sp>
    </p:spTree>
    <p:extLst>
      <p:ext uri="{BB962C8B-B14F-4D97-AF65-F5344CB8AC3E}">
        <p14:creationId xmlns:p14="http://schemas.microsoft.com/office/powerpoint/2010/main" val="21168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sp>
        <p:nvSpPr>
          <p:cNvPr id="12" name="Title 1">
            <a:extLst>
              <a:ext uri="{FF2B5EF4-FFF2-40B4-BE49-F238E27FC236}">
                <a16:creationId xmlns:a16="http://schemas.microsoft.com/office/drawing/2014/main" id="{106D14A7-90AA-2CD5-5BB0-D97303F260EB}"/>
              </a:ext>
            </a:extLst>
          </p:cNvPr>
          <p:cNvSpPr txBox="1">
            <a:spLocks/>
          </p:cNvSpPr>
          <p:nvPr/>
        </p:nvSpPr>
        <p:spPr>
          <a:xfrm>
            <a:off x="551384" y="16288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b="1" dirty="0"/>
              <a:t>Observations: </a:t>
            </a:r>
            <a:r>
              <a:rPr lang="en-GB" sz="2800" dirty="0"/>
              <a:t>Simple Tasks and exams that require memorising lots of details are better done by AI and Robots. Complex tasks or human support tasks (teaching, scholarly and spiritual) are not impacted by AI in jobs, and calculus and reasoning exams are not passed easily by AI and need human intelligence. </a:t>
            </a:r>
          </a:p>
        </p:txBody>
      </p:sp>
      <p:pic>
        <p:nvPicPr>
          <p:cNvPr id="3" name="Picture 2" descr="A diagram of a robot&#10;&#10;Description automatically generated">
            <a:extLst>
              <a:ext uri="{FF2B5EF4-FFF2-40B4-BE49-F238E27FC236}">
                <a16:creationId xmlns:a16="http://schemas.microsoft.com/office/drawing/2014/main" id="{F68E9C71-E0AF-E1B5-05B2-B4838A77A7BE}"/>
              </a:ext>
            </a:extLst>
          </p:cNvPr>
          <p:cNvPicPr>
            <a:picLocks noChangeAspect="1"/>
          </p:cNvPicPr>
          <p:nvPr/>
        </p:nvPicPr>
        <p:blipFill>
          <a:blip r:embed="rId3"/>
          <a:stretch>
            <a:fillRect/>
          </a:stretch>
        </p:blipFill>
        <p:spPr>
          <a:xfrm>
            <a:off x="3697424" y="2060848"/>
            <a:ext cx="4797152" cy="4797152"/>
          </a:xfrm>
          <a:prstGeom prst="rect">
            <a:avLst/>
          </a:prstGeom>
        </p:spPr>
      </p:pic>
    </p:spTree>
    <p:extLst>
      <p:ext uri="{BB962C8B-B14F-4D97-AF65-F5344CB8AC3E}">
        <p14:creationId xmlns:p14="http://schemas.microsoft.com/office/powerpoint/2010/main" val="250645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65496" y="3210252"/>
            <a:ext cx="4320480" cy="579921"/>
          </a:xfrm>
        </p:spPr>
        <p:txBody>
          <a:bodyPr rtlCol="0">
            <a:normAutofit fontScale="90000"/>
          </a:bodyPr>
          <a:lstStyle/>
          <a:p>
            <a:pPr rtl="0"/>
            <a:r>
              <a:rPr lang="en-GB" dirty="0"/>
              <a:t>Thank you, we hope you enjoyed the day.</a:t>
            </a:r>
            <a:br>
              <a:rPr lang="en-GB" dirty="0"/>
            </a:br>
            <a:br>
              <a:rPr lang="en-GB" dirty="0"/>
            </a:br>
            <a:r>
              <a:rPr lang="en-GB" dirty="0"/>
              <a:t>Please fill out the questionnaires, </a:t>
            </a:r>
            <a:br>
              <a:rPr lang="en-GB" dirty="0"/>
            </a:br>
            <a:br>
              <a:rPr lang="en-GB" dirty="0"/>
            </a:br>
            <a:r>
              <a:rPr lang="en-GB" dirty="0"/>
              <a:t>Manal Helal</a:t>
            </a:r>
            <a:br>
              <a:rPr lang="en-GB" dirty="0"/>
            </a:br>
            <a:r>
              <a:rPr lang="en-GB" dirty="0"/>
              <a:t>Luke Wood</a:t>
            </a:r>
            <a:endParaRPr lang="en-gb" dirty="0"/>
          </a:p>
        </p:txBody>
      </p:sp>
      <p:pic>
        <p:nvPicPr>
          <p:cNvPr id="9" name="Picture Placeholder 8" descr="A young girl blowing bubbles"/>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p:pic>
      <p:sp>
        <p:nvSpPr>
          <p:cNvPr id="4" name="Text Placeholder 3"/>
          <p:cNvSpPr>
            <a:spLocks noGrp="1"/>
          </p:cNvSpPr>
          <p:nvPr>
            <p:ph type="body" sz="quarter" idx="14"/>
          </p:nvPr>
        </p:nvSpPr>
        <p:spPr>
          <a:xfrm>
            <a:off x="335360" y="6093296"/>
            <a:ext cx="1944216" cy="497420"/>
          </a:xfrm>
        </p:spPr>
        <p:txBody>
          <a:bodyPr rtlCol="0"/>
          <a:lstStyle/>
          <a:p>
            <a:pPr rtl="0"/>
            <a:r>
              <a:rPr lang="en-gb" dirty="0"/>
              <a:t>The Questionnaire</a:t>
            </a:r>
          </a:p>
        </p:txBody>
      </p:sp>
    </p:spTree>
    <p:extLst>
      <p:ext uri="{BB962C8B-B14F-4D97-AF65-F5344CB8AC3E}">
        <p14:creationId xmlns:p14="http://schemas.microsoft.com/office/powerpoint/2010/main" val="25605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Five pictures</a:t>
            </a:r>
          </a:p>
        </p:txBody>
      </p:sp>
      <p:pic>
        <p:nvPicPr>
          <p:cNvPr id="10" name="Picture Placeholder 9" descr="A girl eating blueberries"/>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09" b="109"/>
          <a:stretch>
            <a:fillRect/>
          </a:stretch>
        </p:blipFill>
        <p:spPr/>
      </p:pic>
      <p:pic>
        <p:nvPicPr>
          <p:cNvPr id="7" name="Picture Placeholder 6" descr="A girl and boy in raincoats"/>
          <p:cNvPicPr>
            <a:picLocks noGrp="1" noChangeAspect="1"/>
          </p:cNvPicPr>
          <p:nvPr>
            <p:ph type="pic" sz="quarter" idx="15"/>
          </p:nvPr>
        </p:nvPicPr>
        <p:blipFill rotWithShape="1">
          <a:blip r:embed="rId4" cstate="print">
            <a:extLst>
              <a:ext uri="{28A0092B-C50C-407E-A947-70E740481C1C}">
                <a14:useLocalDpi xmlns:a14="http://schemas.microsoft.com/office/drawing/2010/main" val="0"/>
              </a:ext>
            </a:extLst>
          </a:blip>
          <a:srcRect t="209" b="209"/>
          <a:stretch/>
        </p:blipFill>
        <p:spPr/>
      </p:pic>
      <p:pic>
        <p:nvPicPr>
          <p:cNvPr id="8" name="Picture Placeholder 7" descr="Sliced watermelon"/>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43" r="143"/>
          <a:stretch>
            <a:fillRect/>
          </a:stretch>
        </p:blipFill>
        <p:spPr/>
      </p:pic>
      <p:pic>
        <p:nvPicPr>
          <p:cNvPr id="9" name="Picture Placeholder 8" descr="A young girl in blue raincoat"/>
          <p:cNvPicPr>
            <a:picLocks noGrp="1" noChangeAspect="1"/>
          </p:cNvPicPr>
          <p:nvPr>
            <p:ph type="pic" sz="quarter" idx="17"/>
          </p:nvPr>
        </p:nvPicPr>
        <p:blipFill rotWithShape="1">
          <a:blip r:embed="rId6" cstate="print">
            <a:extLst>
              <a:ext uri="{28A0092B-C50C-407E-A947-70E740481C1C}">
                <a14:useLocalDpi xmlns:a14="http://schemas.microsoft.com/office/drawing/2010/main" val="0"/>
              </a:ext>
            </a:extLst>
          </a:blip>
          <a:srcRect l="37" r="37"/>
          <a:stretch/>
        </p:blipFill>
        <p:spPr/>
      </p:pic>
      <p:pic>
        <p:nvPicPr>
          <p:cNvPr id="11" name="Picture Placeholder 10" descr="A young boy in a rope hammock"/>
          <p:cNvPicPr>
            <a:picLocks noGrp="1" noChangeAspect="1"/>
          </p:cNvPicPr>
          <p:nvPr>
            <p:ph type="pic" sz="quarter" idx="18"/>
          </p:nvPr>
        </p:nvPicPr>
        <p:blipFill rotWithShape="1">
          <a:blip r:embed="rId7" cstate="print">
            <a:extLst>
              <a:ext uri="{28A0092B-C50C-407E-A947-70E740481C1C}">
                <a14:useLocalDpi xmlns:a14="http://schemas.microsoft.com/office/drawing/2010/main" val="0"/>
              </a:ext>
            </a:extLst>
          </a:blip>
          <a:srcRect l="3" r="3"/>
          <a:stretch/>
        </p:blipFill>
        <p:spPr/>
      </p:pic>
    </p:spTree>
    <p:extLst>
      <p:ext uri="{BB962C8B-B14F-4D97-AF65-F5344CB8AC3E}">
        <p14:creationId xmlns:p14="http://schemas.microsoft.com/office/powerpoint/2010/main" val="80796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rtlCol="0"/>
          <a:lstStyle/>
          <a:p>
            <a:pPr rtl="0"/>
            <a:r>
              <a:rPr lang="en-gb" dirty="0"/>
              <a:t>Artificial Neural Networks Behind AI latest advances</a:t>
            </a:r>
          </a:p>
        </p:txBody>
      </p:sp>
      <p:sp>
        <p:nvSpPr>
          <p:cNvPr id="4" name="Text Placeholder 3"/>
          <p:cNvSpPr>
            <a:spLocks noGrp="1"/>
          </p:cNvSpPr>
          <p:nvPr>
            <p:ph type="body" sz="quarter" idx="14"/>
          </p:nvPr>
        </p:nvSpPr>
        <p:spPr/>
        <p:txBody>
          <a:bodyPr rtlCol="0"/>
          <a:lstStyle/>
          <a:p>
            <a:pPr rtl="0"/>
            <a:r>
              <a:rPr lang="en-gb" dirty="0"/>
              <a:t>The book presented</a:t>
            </a:r>
            <a:endParaRPr lang="en-US" dirty="0"/>
          </a:p>
        </p:txBody>
      </p:sp>
      <p:sp>
        <p:nvSpPr>
          <p:cNvPr id="5" name="Text Placeholder 4"/>
          <p:cNvSpPr>
            <a:spLocks noGrp="1"/>
          </p:cNvSpPr>
          <p:nvPr>
            <p:ph type="body" sz="quarter" idx="16"/>
          </p:nvPr>
        </p:nvSpPr>
        <p:spPr/>
        <p:txBody>
          <a:bodyPr rtlCol="0"/>
          <a:lstStyle/>
          <a:p>
            <a:pPr rtl="0"/>
            <a:r>
              <a:rPr lang="en-gb" dirty="0"/>
              <a:t>From a nice series</a:t>
            </a:r>
            <a:endParaRPr lang="en-US" dirty="0"/>
          </a:p>
        </p:txBody>
      </p:sp>
      <p:pic>
        <p:nvPicPr>
          <p:cNvPr id="9" name="Picture 8">
            <a:extLst>
              <a:ext uri="{FF2B5EF4-FFF2-40B4-BE49-F238E27FC236}">
                <a16:creationId xmlns:a16="http://schemas.microsoft.com/office/drawing/2014/main" id="{896827ED-61BA-F934-C7C4-7450FBEB0C57}"/>
              </a:ext>
            </a:extLst>
          </p:cNvPr>
          <p:cNvPicPr>
            <a:picLocks noChangeAspect="1"/>
          </p:cNvPicPr>
          <p:nvPr/>
        </p:nvPicPr>
        <p:blipFill>
          <a:blip r:embed="rId3"/>
          <a:stretch>
            <a:fillRect/>
          </a:stretch>
        </p:blipFill>
        <p:spPr>
          <a:xfrm>
            <a:off x="888266" y="1113022"/>
            <a:ext cx="3706475" cy="3714813"/>
          </a:xfrm>
          <a:prstGeom prst="rect">
            <a:avLst/>
          </a:prstGeom>
        </p:spPr>
      </p:pic>
      <p:pic>
        <p:nvPicPr>
          <p:cNvPr id="14" name="Picture 13">
            <a:extLst>
              <a:ext uri="{FF2B5EF4-FFF2-40B4-BE49-F238E27FC236}">
                <a16:creationId xmlns:a16="http://schemas.microsoft.com/office/drawing/2014/main" id="{EF5ADDA7-8011-F14E-879C-446B6B32F3AB}"/>
              </a:ext>
            </a:extLst>
          </p:cNvPr>
          <p:cNvPicPr>
            <a:picLocks noChangeAspect="1"/>
          </p:cNvPicPr>
          <p:nvPr/>
        </p:nvPicPr>
        <p:blipFill>
          <a:blip r:embed="rId4"/>
          <a:stretch>
            <a:fillRect/>
          </a:stretch>
        </p:blipFill>
        <p:spPr>
          <a:xfrm>
            <a:off x="6312024" y="1925203"/>
            <a:ext cx="2088232" cy="1724374"/>
          </a:xfrm>
          <a:prstGeom prst="rect">
            <a:avLst/>
          </a:prstGeom>
        </p:spPr>
      </p:pic>
      <p:pic>
        <p:nvPicPr>
          <p:cNvPr id="16" name="Picture 15">
            <a:extLst>
              <a:ext uri="{FF2B5EF4-FFF2-40B4-BE49-F238E27FC236}">
                <a16:creationId xmlns:a16="http://schemas.microsoft.com/office/drawing/2014/main" id="{F75A9D63-0960-D885-1847-E34482397767}"/>
              </a:ext>
            </a:extLst>
          </p:cNvPr>
          <p:cNvPicPr>
            <a:picLocks noChangeAspect="1"/>
          </p:cNvPicPr>
          <p:nvPr/>
        </p:nvPicPr>
        <p:blipFill>
          <a:blip r:embed="rId5"/>
          <a:stretch>
            <a:fillRect/>
          </a:stretch>
        </p:blipFill>
        <p:spPr>
          <a:xfrm>
            <a:off x="9168592" y="3861048"/>
            <a:ext cx="2865368" cy="2865368"/>
          </a:xfrm>
          <a:prstGeom prst="rect">
            <a:avLst/>
          </a:prstGeom>
        </p:spPr>
      </p:pic>
    </p:spTree>
    <p:extLst>
      <p:ext uri="{BB962C8B-B14F-4D97-AF65-F5344CB8AC3E}">
        <p14:creationId xmlns:p14="http://schemas.microsoft.com/office/powerpoint/2010/main" val="386444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000" y="540000"/>
            <a:ext cx="10800000" cy="720000"/>
          </a:xfrm>
        </p:spPr>
        <p:txBody>
          <a:bodyPr rtlCol="0">
            <a:normAutofit fontScale="90000"/>
          </a:bodyPr>
          <a:lstStyle/>
          <a:p>
            <a:pPr rtl="0"/>
            <a:r>
              <a:rPr lang="en-GB" dirty="0"/>
              <a:t>Your eye (sensor) passes to the brain what you see. This activates a neuron.</a:t>
            </a:r>
          </a:p>
        </p:txBody>
      </p:sp>
      <p:pic>
        <p:nvPicPr>
          <p:cNvPr id="7" name="Picture 6">
            <a:extLst>
              <a:ext uri="{FF2B5EF4-FFF2-40B4-BE49-F238E27FC236}">
                <a16:creationId xmlns:a16="http://schemas.microsoft.com/office/drawing/2014/main" id="{037D338D-DCD8-8CB6-4954-1E303040D94F}"/>
              </a:ext>
            </a:extLst>
          </p:cNvPr>
          <p:cNvPicPr>
            <a:picLocks/>
          </p:cNvPicPr>
          <p:nvPr/>
        </p:nvPicPr>
        <p:blipFill>
          <a:blip r:embed="rId3"/>
          <a:stretch>
            <a:fillRect/>
          </a:stretch>
        </p:blipFill>
        <p:spPr>
          <a:xfrm>
            <a:off x="1439999" y="1440000"/>
            <a:ext cx="8640000" cy="3600000"/>
          </a:xfrm>
          <a:prstGeom prst="rect">
            <a:avLst/>
          </a:prstGeom>
        </p:spPr>
      </p:pic>
    </p:spTree>
    <p:extLst>
      <p:ext uri="{BB962C8B-B14F-4D97-AF65-F5344CB8AC3E}">
        <p14:creationId xmlns:p14="http://schemas.microsoft.com/office/powerpoint/2010/main" val="23338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07958B-F84C-DB19-6129-BF422507C0B1}"/>
              </a:ext>
            </a:extLst>
          </p:cNvPr>
          <p:cNvPicPr>
            <a:picLocks/>
          </p:cNvPicPr>
          <p:nvPr/>
        </p:nvPicPr>
        <p:blipFill>
          <a:blip r:embed="rId2"/>
          <a:stretch>
            <a:fillRect/>
          </a:stretch>
        </p:blipFill>
        <p:spPr>
          <a:xfrm>
            <a:off x="1439999" y="1557192"/>
            <a:ext cx="8640000" cy="3600000"/>
          </a:xfrm>
          <a:prstGeom prst="rect">
            <a:avLst/>
          </a:prstGeom>
        </p:spPr>
      </p:pic>
      <p:sp>
        <p:nvSpPr>
          <p:cNvPr id="6" name="Title 1">
            <a:extLst>
              <a:ext uri="{FF2B5EF4-FFF2-40B4-BE49-F238E27FC236}">
                <a16:creationId xmlns:a16="http://schemas.microsoft.com/office/drawing/2014/main" id="{272067D1-AE13-5254-1CA7-7410ABD32BE7}"/>
              </a:ext>
            </a:extLst>
          </p:cNvPr>
          <p:cNvSpPr txBox="1">
            <a:spLocks/>
          </p:cNvSpPr>
          <p:nvPr/>
        </p:nvSpPr>
        <p:spPr>
          <a:xfrm>
            <a:off x="129876" y="836712"/>
            <a:ext cx="12072664"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3600" dirty="0"/>
              <a:t>The neuron tries to understand and can activate another neuron (maybe a memory of other images you saw before) to learn the description of the image.</a:t>
            </a:r>
          </a:p>
        </p:txBody>
      </p:sp>
    </p:spTree>
    <p:extLst>
      <p:ext uri="{BB962C8B-B14F-4D97-AF65-F5344CB8AC3E}">
        <p14:creationId xmlns:p14="http://schemas.microsoft.com/office/powerpoint/2010/main" val="405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E8BB7D-81BF-764D-7A0B-EFB34D48BBE4}"/>
              </a:ext>
            </a:extLst>
          </p:cNvPr>
          <p:cNvPicPr>
            <a:picLocks/>
          </p:cNvPicPr>
          <p:nvPr/>
        </p:nvPicPr>
        <p:blipFill>
          <a:blip r:embed="rId3"/>
          <a:stretch>
            <a:fillRect/>
          </a:stretch>
        </p:blipFill>
        <p:spPr>
          <a:xfrm>
            <a:off x="1439999" y="1440000"/>
            <a:ext cx="8640000" cy="3600000"/>
          </a:xfrm>
          <a:prstGeom prst="rect">
            <a:avLst/>
          </a:prstGeom>
        </p:spPr>
      </p:pic>
      <p:sp>
        <p:nvSpPr>
          <p:cNvPr id="9" name="Title 1">
            <a:extLst>
              <a:ext uri="{FF2B5EF4-FFF2-40B4-BE49-F238E27FC236}">
                <a16:creationId xmlns:a16="http://schemas.microsoft.com/office/drawing/2014/main" id="{1E106560-1037-8F1D-8EDE-6705D094E662}"/>
              </a:ext>
            </a:extLst>
          </p:cNvPr>
          <p:cNvSpPr txBox="1">
            <a:spLocks/>
          </p:cNvSpPr>
          <p:nvPr/>
        </p:nvSpPr>
        <p:spPr>
          <a:xfrm>
            <a:off x="239667" y="720000"/>
            <a:ext cx="11712665"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One neuron can be activated by one input or more. The neuron outputs one or more outputs to activate another one more neurons. Maybe you saw a lion and need to activate your legs to run out of there.</a:t>
            </a:r>
          </a:p>
        </p:txBody>
      </p:sp>
    </p:spTree>
    <p:extLst>
      <p:ext uri="{BB962C8B-B14F-4D97-AF65-F5344CB8AC3E}">
        <p14:creationId xmlns:p14="http://schemas.microsoft.com/office/powerpoint/2010/main" val="359807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D3A35B-D7C9-7E24-2ABD-DF417AE0562B}"/>
              </a:ext>
            </a:extLst>
          </p:cNvPr>
          <p:cNvPicPr>
            <a:picLocks/>
          </p:cNvPicPr>
          <p:nvPr/>
        </p:nvPicPr>
        <p:blipFill>
          <a:blip r:embed="rId3"/>
          <a:stretch>
            <a:fillRect/>
          </a:stretch>
        </p:blipFill>
        <p:spPr>
          <a:xfrm>
            <a:off x="1440000" y="1440000"/>
            <a:ext cx="8640000" cy="3600000"/>
          </a:xfrm>
          <a:prstGeom prst="rect">
            <a:avLst/>
          </a:prstGeom>
        </p:spPr>
      </p:pic>
      <p:sp>
        <p:nvSpPr>
          <p:cNvPr id="16" name="Title 1">
            <a:extLst>
              <a:ext uri="{FF2B5EF4-FFF2-40B4-BE49-F238E27FC236}">
                <a16:creationId xmlns:a16="http://schemas.microsoft.com/office/drawing/2014/main" id="{53BD0121-0368-EC5C-172E-5734CC2B8F9F}"/>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Trying to understand what you saw; your neurons divide any scene into partitions and label each</a:t>
            </a:r>
          </a:p>
        </p:txBody>
      </p:sp>
    </p:spTree>
    <p:extLst>
      <p:ext uri="{BB962C8B-B14F-4D97-AF65-F5344CB8AC3E}">
        <p14:creationId xmlns:p14="http://schemas.microsoft.com/office/powerpoint/2010/main" val="6843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2F24C5-EC9F-55AD-7C49-C6017F325E8A}"/>
              </a:ext>
            </a:extLst>
          </p:cNvPr>
          <p:cNvPicPr>
            <a:picLocks/>
          </p:cNvPicPr>
          <p:nvPr/>
        </p:nvPicPr>
        <p:blipFill>
          <a:blip r:embed="rId3"/>
          <a:stretch>
            <a:fillRect/>
          </a:stretch>
        </p:blipFill>
        <p:spPr>
          <a:xfrm>
            <a:off x="1440000" y="1440000"/>
            <a:ext cx="8640000" cy="3600000"/>
          </a:xfrm>
          <a:prstGeom prst="rect">
            <a:avLst/>
          </a:prstGeom>
        </p:spPr>
      </p:pic>
      <p:sp>
        <p:nvSpPr>
          <p:cNvPr id="12" name="Title 1">
            <a:extLst>
              <a:ext uri="{FF2B5EF4-FFF2-40B4-BE49-F238E27FC236}">
                <a16:creationId xmlns:a16="http://schemas.microsoft.com/office/drawing/2014/main" id="{85CA3199-8992-0D55-D1EE-7FC94833F0E8}"/>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All labels/descriptions of the scene partitions in one neuron, decide its one or more outputs</a:t>
            </a:r>
          </a:p>
        </p:txBody>
      </p:sp>
    </p:spTree>
    <p:extLst>
      <p:ext uri="{BB962C8B-B14F-4D97-AF65-F5344CB8AC3E}">
        <p14:creationId xmlns:p14="http://schemas.microsoft.com/office/powerpoint/2010/main" val="220033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5A9D36-790C-F787-2C67-934D2CA5F6E0}"/>
              </a:ext>
            </a:extLst>
          </p:cNvPr>
          <p:cNvPicPr>
            <a:picLocks/>
          </p:cNvPicPr>
          <p:nvPr/>
        </p:nvPicPr>
        <p:blipFill>
          <a:blip r:embed="rId3"/>
          <a:stretch>
            <a:fillRect/>
          </a:stretch>
        </p:blipFill>
        <p:spPr>
          <a:xfrm>
            <a:off x="1439999" y="1440000"/>
            <a:ext cx="8640000" cy="3600000"/>
          </a:xfrm>
          <a:prstGeom prst="rect">
            <a:avLst/>
          </a:prstGeom>
        </p:spPr>
      </p:pic>
      <p:sp>
        <p:nvSpPr>
          <p:cNvPr id="13" name="Title 1">
            <a:extLst>
              <a:ext uri="{FF2B5EF4-FFF2-40B4-BE49-F238E27FC236}">
                <a16:creationId xmlns:a16="http://schemas.microsoft.com/office/drawing/2014/main" id="{F0B85F2D-5140-5512-70B0-3378AD2FFA8D}"/>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Weighting these inputs and outputs with your prior knowledge, your  brain decide the scene contents</a:t>
            </a:r>
          </a:p>
        </p:txBody>
      </p:sp>
    </p:spTree>
    <p:extLst>
      <p:ext uri="{BB962C8B-B14F-4D97-AF65-F5344CB8AC3E}">
        <p14:creationId xmlns:p14="http://schemas.microsoft.com/office/powerpoint/2010/main" val="135999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2013</TotalTime>
  <Words>859</Words>
  <Application>Microsoft Office PowerPoint</Application>
  <PresentationFormat>Widescreen</PresentationFormat>
  <Paragraphs>100</Paragraphs>
  <Slides>22</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Roboto Mono</vt:lpstr>
      <vt:lpstr>Times New Roman</vt:lpstr>
      <vt:lpstr>Children Friends 16x9</vt:lpstr>
      <vt:lpstr>AI for Kids</vt:lpstr>
      <vt:lpstr>Outline</vt:lpstr>
      <vt:lpstr>Artificial Neural Networks Behind AI latest advances</vt:lpstr>
      <vt:lpstr>Your eye (sensor) passes to the brain what you see. This activates a neuron.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Ethical and Legal concerns </vt:lpstr>
      <vt:lpstr>PowerPoint Presentation</vt:lpstr>
      <vt:lpstr>Thank you, we hope you enjoyed the day.  Please fill out the questionnaires,   Manal Helal Luke Wood</vt:lpstr>
      <vt:lpstr>Five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5</cp:revision>
  <dcterms:created xsi:type="dcterms:W3CDTF">2024-05-16T10:34:48Z</dcterms:created>
  <dcterms:modified xsi:type="dcterms:W3CDTF">2024-06-17T23:31:31Z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